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1"/>
  </p:notesMasterIdLst>
  <p:handoutMasterIdLst>
    <p:handoutMasterId r:id="rId12"/>
  </p:handoutMasterIdLst>
  <p:sldIdLst>
    <p:sldId id="445" r:id="rId5"/>
    <p:sldId id="446" r:id="rId6"/>
    <p:sldId id="452" r:id="rId7"/>
    <p:sldId id="454" r:id="rId8"/>
    <p:sldId id="455" r:id="rId9"/>
    <p:sldId id="45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2"/>
            <p14:sldId id="454"/>
            <p14:sldId id="455"/>
          </p14:sldIdLst>
        </p14:section>
        <p14:section name="SA3 schedule last 2 F2F" id="{418D806F-4223-4DD1-9CB1-7C88DC2B1D4A}">
          <p14:sldIdLst>
            <p14:sldId id="4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11" d="100"/>
          <a:sy n="111" d="100"/>
        </p:scale>
        <p:origin x="858" y="9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16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S3-23xyzx, SA3#111, Athens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89965" y="1122362"/>
            <a:ext cx="11127441" cy="3537043"/>
          </a:xfrm>
        </p:spPr>
        <p:txBody>
          <a:bodyPr/>
          <a:lstStyle/>
          <a:p>
            <a:r>
              <a:rPr lang="sv-SE" altLang="sv-SE" dirty="0"/>
              <a:t>SA3 Rel-19 Planning</a:t>
            </a:r>
            <a:endParaRPr lang="sv-SE" altLang="sv-SE" sz="4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3286897" y="4718144"/>
            <a:ext cx="5647038" cy="66940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608999-EE10-0E78-7D9D-31B8A01C4644}"/>
              </a:ext>
            </a:extLst>
          </p:cNvPr>
          <p:cNvSpPr txBox="1"/>
          <p:nvPr/>
        </p:nvSpPr>
        <p:spPr>
          <a:xfrm>
            <a:off x="10483970" y="129396"/>
            <a:ext cx="1708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SWS-230074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8169876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/>
              <a:t>Available TUs for SID/WID</a:t>
            </a:r>
          </a:p>
          <a:p>
            <a:pPr lvl="1"/>
            <a:r>
              <a:rPr lang="sv-SE" dirty="0"/>
              <a:t>General improvements planned</a:t>
            </a:r>
          </a:p>
          <a:p>
            <a:pPr lvl="1"/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TU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947" y="1690688"/>
            <a:ext cx="2924431" cy="4648328"/>
          </a:xfrm>
        </p:spPr>
        <p:txBody>
          <a:bodyPr/>
          <a:lstStyle/>
          <a:p>
            <a:r>
              <a:rPr lang="en-US" sz="1800" dirty="0"/>
              <a:t>No early morning session on Monday</a:t>
            </a:r>
          </a:p>
          <a:p>
            <a:r>
              <a:rPr lang="en-US" sz="1800" dirty="0"/>
              <a:t>No breakout on Monday, Thursday and Friday.</a:t>
            </a:r>
          </a:p>
          <a:p>
            <a:r>
              <a:rPr lang="en-US" sz="1800" dirty="0"/>
              <a:t> Drafting sessions on Tuesday and Wednesday. Final session on both days reserved for sync up between two tracks.</a:t>
            </a:r>
          </a:p>
          <a:p>
            <a:r>
              <a:rPr lang="en-US" sz="1800" dirty="0"/>
              <a:t>Thursday and Friday, reserved for revisions.</a:t>
            </a:r>
          </a:p>
          <a:p>
            <a:r>
              <a:rPr lang="en-US" sz="1800" b="1" dirty="0"/>
              <a:t>Available TU = 14</a:t>
            </a:r>
          </a:p>
          <a:p>
            <a:r>
              <a:rPr lang="en-US" sz="1800" b="1" dirty="0"/>
              <a:t>Short features can be allocated in ½ TU. ( i.e. 14 full features or 28 short features or combinations)</a:t>
            </a:r>
          </a:p>
          <a:p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469264"/>
              </p:ext>
            </p:extLst>
          </p:nvPr>
        </p:nvGraphicFramePr>
        <p:xfrm>
          <a:off x="124622" y="1692056"/>
          <a:ext cx="8858738" cy="4950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1022184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542359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965165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580768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1149176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519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2:00 – 3:30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4 – 5:30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5:30- 5:45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5:45- 7:30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367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Lunch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34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36704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Drafting session1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3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5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7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2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6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65212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13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No breakout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51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367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Conclusion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45715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Rel-19 TU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Available TU for feature development = 14 per meeting</a:t>
            </a:r>
          </a:p>
          <a:p>
            <a:r>
              <a:rPr lang="en-US" sz="2400" dirty="0"/>
              <a:t>Short features can be allocated in ½ TU. ( i.e. 14 full features or 28 short features or combinations)</a:t>
            </a:r>
          </a:p>
          <a:p>
            <a:r>
              <a:rPr lang="en-US" sz="2400" dirty="0"/>
              <a:t>  Assuming SA3 deadline for completion is Mar 2025, </a:t>
            </a:r>
          </a:p>
          <a:p>
            <a:pPr lvl="1"/>
            <a:r>
              <a:rPr lang="en-US" sz="2000" dirty="0"/>
              <a:t>Assuming 9 meetings till deadline,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5-6 meetings set aside for study phase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3-4 meetings dedicated for normative work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39113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Rel-19 improvements planned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All ongoing Rel-18 studies need to be concluded. </a:t>
            </a:r>
          </a:p>
          <a:p>
            <a:pPr lvl="1"/>
            <a:r>
              <a:rPr lang="en-US" sz="2000" dirty="0"/>
              <a:t>SA3 was not diligently concluding all the studies within a release.</a:t>
            </a:r>
          </a:p>
          <a:p>
            <a:r>
              <a:rPr lang="en-US" sz="2400" dirty="0"/>
              <a:t>Rel-19 agreed SIDs need to be planned for specific duration and allocate TUs accordingly.</a:t>
            </a:r>
          </a:p>
          <a:p>
            <a:r>
              <a:rPr lang="en-US" sz="2400" dirty="0"/>
              <a:t>Rel-19 WID phase to be clearly allocated.</a:t>
            </a:r>
          </a:p>
          <a:p>
            <a:r>
              <a:rPr lang="en-US" sz="2400" dirty="0"/>
              <a:t>6 meetings a year is expected, 4 F2F and 2 online meetings.</a:t>
            </a:r>
          </a:p>
          <a:p>
            <a:r>
              <a:rPr lang="en-US" sz="2400" dirty="0"/>
              <a:t> When to have the online meetings can be left to the WG to decide. </a:t>
            </a:r>
          </a:p>
          <a:p>
            <a:pPr lvl="1"/>
            <a:r>
              <a:rPr lang="en-US" sz="2000" dirty="0"/>
              <a:t>Online meetings are not the best either at the start of study nor at the conclusion phase.</a:t>
            </a:r>
          </a:p>
          <a:p>
            <a:r>
              <a:rPr lang="en-US" sz="2000" dirty="0"/>
              <a:t> </a:t>
            </a:r>
            <a:r>
              <a:rPr lang="en-US" sz="2400" dirty="0"/>
              <a:t>SCAS topics are of different nature, dedicated SCAS meetings are planned one or two weeks ahead of regular SA3 meeting. </a:t>
            </a:r>
          </a:p>
          <a:p>
            <a:pPr lvl="1"/>
            <a:r>
              <a:rPr lang="en-US" sz="2000" dirty="0"/>
              <a:t>Agreements reached in SCAS meetings can be approved in regular SA3 meeting.</a:t>
            </a:r>
          </a:p>
        </p:txBody>
      </p:sp>
    </p:spTree>
    <p:extLst>
      <p:ext uri="{BB962C8B-B14F-4D97-AF65-F5344CB8AC3E}">
        <p14:creationId xmlns:p14="http://schemas.microsoft.com/office/powerpoint/2010/main" val="11764318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096" y="0"/>
            <a:ext cx="10515600" cy="1325563"/>
          </a:xfrm>
          <a:noFill/>
          <a:ln>
            <a:noFill/>
          </a:ln>
        </p:spPr>
        <p:txBody>
          <a:bodyPr/>
          <a:lstStyle/>
          <a:p>
            <a:r>
              <a:rPr lang="en-US" dirty="0"/>
              <a:t>Sessions in the last two SA3 F2F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54F6CE8-8DEB-F478-B966-FC570C7744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682624"/>
              </p:ext>
            </p:extLst>
          </p:nvPr>
        </p:nvGraphicFramePr>
        <p:xfrm>
          <a:off x="123568" y="1542408"/>
          <a:ext cx="10181968" cy="5051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3634">
                  <a:extLst>
                    <a:ext uri="{9D8B030D-6E8A-4147-A177-3AD203B41FA5}">
                      <a16:colId xmlns:a16="http://schemas.microsoft.com/office/drawing/2014/main" val="4253996746"/>
                    </a:ext>
                  </a:extLst>
                </a:gridCol>
                <a:gridCol w="617838">
                  <a:extLst>
                    <a:ext uri="{9D8B030D-6E8A-4147-A177-3AD203B41FA5}">
                      <a16:colId xmlns:a16="http://schemas.microsoft.com/office/drawing/2014/main" val="3216895138"/>
                    </a:ext>
                  </a:extLst>
                </a:gridCol>
                <a:gridCol w="951470">
                  <a:extLst>
                    <a:ext uri="{9D8B030D-6E8A-4147-A177-3AD203B41FA5}">
                      <a16:colId xmlns:a16="http://schemas.microsoft.com/office/drawing/2014/main" val="3440091269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507489367"/>
                    </a:ext>
                  </a:extLst>
                </a:gridCol>
                <a:gridCol w="716692">
                  <a:extLst>
                    <a:ext uri="{9D8B030D-6E8A-4147-A177-3AD203B41FA5}">
                      <a16:colId xmlns:a16="http://schemas.microsoft.com/office/drawing/2014/main" val="12358246"/>
                    </a:ext>
                  </a:extLst>
                </a:gridCol>
                <a:gridCol w="877329">
                  <a:extLst>
                    <a:ext uri="{9D8B030D-6E8A-4147-A177-3AD203B41FA5}">
                      <a16:colId xmlns:a16="http://schemas.microsoft.com/office/drawing/2014/main" val="1984009437"/>
                    </a:ext>
                  </a:extLst>
                </a:gridCol>
                <a:gridCol w="939114">
                  <a:extLst>
                    <a:ext uri="{9D8B030D-6E8A-4147-A177-3AD203B41FA5}">
                      <a16:colId xmlns:a16="http://schemas.microsoft.com/office/drawing/2014/main" val="676579995"/>
                    </a:ext>
                  </a:extLst>
                </a:gridCol>
                <a:gridCol w="1025611">
                  <a:extLst>
                    <a:ext uri="{9D8B030D-6E8A-4147-A177-3AD203B41FA5}">
                      <a16:colId xmlns:a16="http://schemas.microsoft.com/office/drawing/2014/main" val="1782255706"/>
                    </a:ext>
                  </a:extLst>
                </a:gridCol>
                <a:gridCol w="1235675">
                  <a:extLst>
                    <a:ext uri="{9D8B030D-6E8A-4147-A177-3AD203B41FA5}">
                      <a16:colId xmlns:a16="http://schemas.microsoft.com/office/drawing/2014/main" val="1883279607"/>
                    </a:ext>
                  </a:extLst>
                </a:gridCol>
                <a:gridCol w="741405">
                  <a:extLst>
                    <a:ext uri="{9D8B030D-6E8A-4147-A177-3AD203B41FA5}">
                      <a16:colId xmlns:a16="http://schemas.microsoft.com/office/drawing/2014/main" val="639498504"/>
                    </a:ext>
                  </a:extLst>
                </a:gridCol>
                <a:gridCol w="1235935">
                  <a:extLst>
                    <a:ext uri="{9D8B030D-6E8A-4147-A177-3AD203B41FA5}">
                      <a16:colId xmlns:a16="http://schemas.microsoft.com/office/drawing/2014/main" val="1188475806"/>
                    </a:ext>
                  </a:extLst>
                </a:gridCol>
              </a:tblGrid>
              <a:tr h="288930"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 []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8- 9am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9 -10:30am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10:30-11am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11-12:30pm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12:30 -2:00pm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2:00 – 3:30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3:30- 4 pm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4:30 – 6 pm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6- 6:15 pm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6:15- 7:30 pm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181240358"/>
                  </a:ext>
                </a:extLst>
              </a:tr>
              <a:tr h="147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Session1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Morning Break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Session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Lunch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Session 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Afternoon break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Session 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Evening break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Session 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940648436"/>
                  </a:ext>
                </a:extLst>
              </a:tr>
              <a:tr h="303565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Monday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Agenda 2, 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Incoming LS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Maintenance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Maintenance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Maintenance</a:t>
                      </a: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1863719892"/>
                  </a:ext>
                </a:extLst>
              </a:tr>
              <a:tr h="448331"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Tuesday</a:t>
                      </a:r>
                      <a:endParaRPr lang="en-US" sz="1400">
                        <a:effectLst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Breakout room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TU 1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TU 3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TU 5</a:t>
                      </a:r>
                    </a:p>
                  </a:txBody>
                  <a:tcPr marL="22623" marR="22623" marT="3142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TU 7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TU 9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Sync up</a:t>
                      </a:r>
                      <a:endParaRPr lang="en-US" sz="1400" dirty="0">
                        <a:effectLst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1341055014"/>
                  </a:ext>
                </a:extLst>
              </a:tr>
              <a:tr h="325384"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795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Tuesday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Main room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866801"/>
                  </a:ext>
                </a:extLst>
              </a:tr>
              <a:tr h="72538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Wednesday</a:t>
                      </a:r>
                      <a:endParaRPr lang="en-US" sz="1400">
                        <a:effectLst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Breakout room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TU 9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 TU 11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 TU 13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TU 15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No Breakout</a:t>
                      </a:r>
                      <a:r>
                        <a:rPr lang="en-US" sz="1400" kern="1200" dirty="0">
                          <a:effectLst/>
                        </a:rPr>
                        <a:t>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Sync up 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3326329012"/>
                  </a:ext>
                </a:extLst>
              </a:tr>
              <a:tr h="43938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Wednesday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Main room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 TU 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TU 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 14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TU 16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SID/WID</a:t>
                      </a:r>
                    </a:p>
                  </a:txBody>
                  <a:tcPr marL="22623" marR="22623" marT="314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011694"/>
                  </a:ext>
                </a:extLst>
              </a:tr>
              <a:tr h="512333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Thursday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17</a:t>
                      </a: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CVD: 7 [3], Outgoing LSs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extLst>
                  <a:ext uri="{0D108BD9-81ED-4DB2-BD59-A6C34878D82A}">
                    <a16:rowId xmlns:a16="http://schemas.microsoft.com/office/drawing/2014/main" val="1083963090"/>
                  </a:ext>
                </a:extLst>
              </a:tr>
              <a:tr h="303565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Friday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Revisions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Revisions</a:t>
                      </a:r>
                      <a:endParaRPr lang="en-US" sz="1400" dirty="0">
                        <a:effectLst/>
                      </a:endParaRPr>
                    </a:p>
                  </a:txBody>
                  <a:tcPr marL="22623" marR="22623" marT="3142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Conclusion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23" marR="22623" marT="3142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492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46513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Microsoft Office PowerPoint</Application>
  <PresentationFormat>Widescreen</PresentationFormat>
  <Paragraphs>219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SA3 Rel-19 Planning</vt:lpstr>
      <vt:lpstr>Outline</vt:lpstr>
      <vt:lpstr>SA3 TU estimation</vt:lpstr>
      <vt:lpstr>SA3 Rel-19 TU allocation</vt:lpstr>
      <vt:lpstr>SA3 Rel-19 improvements planned</vt:lpstr>
      <vt:lpstr>Sessions in the last two SA3 F2F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2023-06-05T06:38:22Z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